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2" r:id="rId7"/>
    <p:sldId id="261" r:id="rId8"/>
    <p:sldId id="260" r:id="rId9"/>
    <p:sldId id="268" r:id="rId10"/>
    <p:sldId id="25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704" autoAdjust="0"/>
  </p:normalViewPr>
  <p:slideViewPr>
    <p:cSldViewPr snapToGrid="0">
      <p:cViewPr>
        <p:scale>
          <a:sx n="66" d="100"/>
          <a:sy n="66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Port of Galveston</c:v>
                </c:pt>
                <c:pt idx="1">
                  <c:v>City Gymnasium</c:v>
                </c:pt>
                <c:pt idx="2">
                  <c:v>Harriet Forten Purvis</c:v>
                </c:pt>
                <c:pt idx="3">
                  <c:v>Ad Melkert</c:v>
                </c:pt>
                <c:pt idx="4">
                  <c:v>Todd Haley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0.78</c:v>
                </c:pt>
                <c:pt idx="1">
                  <c:v>0.79</c:v>
                </c:pt>
                <c:pt idx="2">
                  <c:v>0.73</c:v>
                </c:pt>
                <c:pt idx="3">
                  <c:v>0.78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61-4FC4-B3E4-D37A5AEE2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Port of Galveston</c:v>
                </c:pt>
                <c:pt idx="1">
                  <c:v>City Gymnasium</c:v>
                </c:pt>
                <c:pt idx="2">
                  <c:v>Harriet Forten Purvis</c:v>
                </c:pt>
                <c:pt idx="3">
                  <c:v>Ad Melkert</c:v>
                </c:pt>
                <c:pt idx="4">
                  <c:v>Todd Haley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61-4FC4-B3E4-D37A5AEE2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chrome://extensions/" TargetMode="External"/><Relationship Id="rId2" Type="http://schemas.openxmlformats.org/officeDocument/2006/relationships/hyperlink" Target="https://github.com/devinsburke/CourseProject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Terse browser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3886200" cy="2519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Devin Burke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| devinb3@illinois.edu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Joshua Ray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| ray18@illinois.edu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8939" y="2411573"/>
            <a:ext cx="4941771" cy="112220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8939" y="3963725"/>
            <a:ext cx="3861636" cy="2392625"/>
          </a:xfrm>
        </p:spPr>
        <p:txBody>
          <a:bodyPr>
            <a:normAutofit/>
          </a:bodyPr>
          <a:lstStyle/>
          <a:p>
            <a:r>
              <a:rPr lang="en-US" dirty="0"/>
              <a:t>Introduction &amp; Goals</a:t>
            </a:r>
          </a:p>
          <a:p>
            <a:r>
              <a:rPr lang="en-US" dirty="0"/>
              <a:t>Algorithms &amp; Techniques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989013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1"/>
            <a:ext cx="4179570" cy="1080264"/>
          </a:xfrm>
        </p:spPr>
        <p:txBody>
          <a:bodyPr/>
          <a:lstStyle/>
          <a:p>
            <a:r>
              <a:rPr lang="en-US" sz="2400" dirty="0"/>
              <a:t>INTRODUCTION &amp; GOALS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F108D-30F1-4525-86FC-C29C5686E10B}"/>
              </a:ext>
            </a:extLst>
          </p:cNvPr>
          <p:cNvGrpSpPr/>
          <p:nvPr/>
        </p:nvGrpSpPr>
        <p:grpSpPr>
          <a:xfrm>
            <a:off x="9334693" y="1344499"/>
            <a:ext cx="1663951" cy="755970"/>
            <a:chOff x="9280534" y="1330769"/>
            <a:chExt cx="1663951" cy="7559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2B3AEC-E3E3-4AF8-8A54-255F32EF0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90"/>
            <a:stretch/>
          </p:blipFill>
          <p:spPr>
            <a:xfrm flipH="1">
              <a:off x="9280534" y="1330769"/>
              <a:ext cx="172959" cy="7512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BFD8EA-F926-4DA0-8205-FA8DD964E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73"/>
            <a:stretch/>
          </p:blipFill>
          <p:spPr>
            <a:xfrm>
              <a:off x="9411298" y="1330769"/>
              <a:ext cx="872197" cy="7559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BAA394-7B77-45D6-A56D-04FC1F150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681" y="1330769"/>
              <a:ext cx="871804" cy="755970"/>
            </a:xfrm>
            <a:prstGeom prst="rect">
              <a:avLst/>
            </a:prstGeom>
          </p:spPr>
        </p:pic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D6BD87-E45B-4D1D-9355-893477F6BE88}"/>
              </a:ext>
            </a:extLst>
          </p:cNvPr>
          <p:cNvSpPr/>
          <p:nvPr/>
        </p:nvSpPr>
        <p:spPr>
          <a:xfrm>
            <a:off x="8830972" y="1565512"/>
            <a:ext cx="423266" cy="31272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6D473D-CD78-4391-AD5E-0909D2509581}"/>
              </a:ext>
            </a:extLst>
          </p:cNvPr>
          <p:cNvGrpSpPr/>
          <p:nvPr/>
        </p:nvGrpSpPr>
        <p:grpSpPr>
          <a:xfrm>
            <a:off x="6730929" y="1034547"/>
            <a:ext cx="2311676" cy="1554864"/>
            <a:chOff x="6703199" y="1013789"/>
            <a:chExt cx="2311676" cy="1554864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826ACD4A-1E59-4BAF-9473-FBC06E6DB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3199" y="1013789"/>
              <a:ext cx="2311676" cy="914400"/>
            </a:xfrm>
            <a:prstGeom prst="rect">
              <a:avLst/>
            </a:prstGeom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CA69F71C-1C6F-419D-AE00-6FA5603D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3199" y="1654253"/>
              <a:ext cx="2311676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66A12A-415A-4C77-8557-EFCCE53FF97E}"/>
              </a:ext>
            </a:extLst>
          </p:cNvPr>
          <p:cNvGrpSpPr/>
          <p:nvPr/>
        </p:nvGrpSpPr>
        <p:grpSpPr>
          <a:xfrm>
            <a:off x="9328065" y="1355483"/>
            <a:ext cx="1663951" cy="755970"/>
            <a:chOff x="9280534" y="1330769"/>
            <a:chExt cx="1663951" cy="7559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271A98-5317-4A82-AA78-15E6399A7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90"/>
            <a:stretch/>
          </p:blipFill>
          <p:spPr>
            <a:xfrm flipH="1">
              <a:off x="9280534" y="1330769"/>
              <a:ext cx="172959" cy="75124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E07E54-B166-4A26-AFE0-698EAADC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73"/>
            <a:stretch/>
          </p:blipFill>
          <p:spPr>
            <a:xfrm>
              <a:off x="9411298" y="1330769"/>
              <a:ext cx="872197" cy="7559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EB439D-E25F-4303-82F5-0547D45FA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681" y="1330769"/>
              <a:ext cx="871804" cy="755970"/>
            </a:xfrm>
            <a:prstGeom prst="rect">
              <a:avLst/>
            </a:prstGeom>
          </p:spPr>
        </p:pic>
      </p:grp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43F3ADC-A63F-44E0-BAE0-B9770B3670C0}"/>
              </a:ext>
            </a:extLst>
          </p:cNvPr>
          <p:cNvSpPr txBox="1">
            <a:spLocks/>
          </p:cNvSpPr>
          <p:nvPr/>
        </p:nvSpPr>
        <p:spPr>
          <a:xfrm>
            <a:off x="8610600" y="6440555"/>
            <a:ext cx="2743200" cy="3604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83420A7-2E88-4649-841B-92925BA002C7}"/>
              </a:ext>
            </a:extLst>
          </p:cNvPr>
          <p:cNvSpPr txBox="1">
            <a:spLocks/>
          </p:cNvSpPr>
          <p:nvPr/>
        </p:nvSpPr>
        <p:spPr>
          <a:xfrm>
            <a:off x="6991351" y="3428999"/>
            <a:ext cx="4362450" cy="4051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Terse is an intelligent browsing extension for Google Chrome. It uses text retrieval and mining algorithms to minimize time spent reading web articles by summarizing its content.</a:t>
            </a:r>
          </a:p>
          <a:p>
            <a:endParaRPr lang="en-US" sz="100" dirty="0"/>
          </a:p>
          <a:p>
            <a:r>
              <a:rPr lang="en-US" dirty="0"/>
              <a:t>Specifically, the extension extracts topics and sentences judged to be most relevant to the overall document.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6525"/>
            <a:ext cx="8421688" cy="981007"/>
          </a:xfrm>
        </p:spPr>
        <p:txBody>
          <a:bodyPr/>
          <a:lstStyle/>
          <a:p>
            <a:r>
              <a:rPr lang="en-US" dirty="0"/>
              <a:t>Browser extension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7577" y="1153511"/>
            <a:ext cx="5072272" cy="1048337"/>
          </a:xfrm>
        </p:spPr>
        <p:txBody>
          <a:bodyPr>
            <a:normAutofit/>
          </a:bodyPr>
          <a:lstStyle/>
          <a:p>
            <a:r>
              <a:rPr lang="en-US" dirty="0"/>
              <a:t>Written entirely in JavaScript with no external libraries, the extension is very fast due to being 100% client-side. Irrelevant text such as navigation, ads, comments, captions, etc. are ignored.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694067-961D-4A4C-9B26-271BC0F4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4511" y="2464445"/>
            <a:ext cx="7941838" cy="377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F5BD84-8E8F-4E58-A3AC-D4FF46E26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" r="2072"/>
          <a:stretch/>
        </p:blipFill>
        <p:spPr>
          <a:xfrm>
            <a:off x="5966776" y="1051443"/>
            <a:ext cx="5287647" cy="390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96573BCC-3C3C-4FEB-B71C-56F8B816EB79}"/>
              </a:ext>
            </a:extLst>
          </p:cNvPr>
          <p:cNvSpPr/>
          <p:nvPr/>
        </p:nvSpPr>
        <p:spPr>
          <a:xfrm rot="10800000" flipH="1" flipV="1">
            <a:off x="8717489" y="5102504"/>
            <a:ext cx="1010711" cy="954157"/>
          </a:xfrm>
          <a:prstGeom prst="bentUpArrow">
            <a:avLst>
              <a:gd name="adj1" fmla="val 16348"/>
              <a:gd name="adj2" fmla="val 25000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48" y="1325742"/>
            <a:ext cx="8726488" cy="1325563"/>
          </a:xfrm>
        </p:spPr>
        <p:txBody>
          <a:bodyPr/>
          <a:lstStyle/>
          <a:p>
            <a:r>
              <a:rPr lang="en-US" dirty="0"/>
              <a:t>Algorithms &amp;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5648" y="2800350"/>
            <a:ext cx="3924300" cy="3032123"/>
          </a:xfrm>
        </p:spPr>
        <p:txBody>
          <a:bodyPr>
            <a:normAutofit/>
          </a:bodyPr>
          <a:lstStyle/>
          <a:p>
            <a:r>
              <a:rPr lang="en-US" dirty="0"/>
              <a:t>Document / content filtering</a:t>
            </a:r>
          </a:p>
          <a:p>
            <a:r>
              <a:rPr lang="en-US" dirty="0"/>
              <a:t>Bag-of-words representation</a:t>
            </a:r>
          </a:p>
          <a:p>
            <a:r>
              <a:rPr lang="en-US" dirty="0"/>
              <a:t>Inverse document frequency (Stop words)​</a:t>
            </a:r>
          </a:p>
          <a:p>
            <a:r>
              <a:rPr lang="en-US" dirty="0"/>
              <a:t>Dot-matrix</a:t>
            </a:r>
          </a:p>
          <a:p>
            <a:r>
              <a:rPr lang="en-US" dirty="0"/>
              <a:t>Cosine similarity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0974" y="2800351"/>
            <a:ext cx="3535020" cy="3336996"/>
          </a:xfrm>
        </p:spPr>
        <p:txBody>
          <a:bodyPr>
            <a:normAutofit/>
          </a:bodyPr>
          <a:lstStyle/>
          <a:p>
            <a:r>
              <a:rPr lang="en-US" dirty="0"/>
              <a:t>Sentence length normalization</a:t>
            </a:r>
          </a:p>
          <a:p>
            <a:r>
              <a:rPr lang="en-US" dirty="0"/>
              <a:t>Sentence ranking / scoring </a:t>
            </a:r>
          </a:p>
          <a:p>
            <a:r>
              <a:rPr lang="en-US" dirty="0"/>
              <a:t>Topic extraction</a:t>
            </a:r>
          </a:p>
          <a:p>
            <a:r>
              <a:rPr lang="en-US" dirty="0"/>
              <a:t>Calculation of reading time savings</a:t>
            </a:r>
          </a:p>
          <a:p>
            <a:r>
              <a:rPr lang="en-US" dirty="0"/>
              <a:t>Precision at K to measure success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73"/>
            <a:ext cx="10515600" cy="1325563"/>
          </a:xfrm>
        </p:spPr>
        <p:txBody>
          <a:bodyPr/>
          <a:lstStyle/>
          <a:p>
            <a:r>
              <a:rPr lang="en-US" dirty="0"/>
              <a:t>Summarization PERFORMANCE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6F154ED7-FC5F-4626-9DAE-6254091B6B49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434872335"/>
              </p:ext>
            </p:extLst>
          </p:nvPr>
        </p:nvGraphicFramePr>
        <p:xfrm>
          <a:off x="838200" y="2425147"/>
          <a:ext cx="10515600" cy="357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D0576C-D1AA-48E2-913B-4113FCEC52E5}"/>
              </a:ext>
            </a:extLst>
          </p:cNvPr>
          <p:cNvSpPr txBox="1">
            <a:spLocks/>
          </p:cNvSpPr>
          <p:nvPr/>
        </p:nvSpPr>
        <p:spPr>
          <a:xfrm>
            <a:off x="838200" y="1484244"/>
            <a:ext cx="10306878" cy="1033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spc="50" dirty="0"/>
              <a:t>We used a Cranfield-like pre-defined list of documents with known relevance judgements to test system accuracy. Below are the </a:t>
            </a:r>
            <a:r>
              <a:rPr lang="en-US" sz="1400" spc="50" dirty="0" err="1"/>
              <a:t>precision@K</a:t>
            </a:r>
            <a:r>
              <a:rPr lang="en-US" sz="1400" spc="50" dirty="0"/>
              <a:t> results of five random Wikipedia articles.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878" y="729834"/>
            <a:ext cx="4638675" cy="585788"/>
          </a:xfrm>
        </p:spPr>
        <p:txBody>
          <a:bodyPr>
            <a:normAutofit/>
          </a:bodyPr>
          <a:lstStyle/>
          <a:p>
            <a:r>
              <a:rPr lang="en-US" dirty="0"/>
              <a:t>Installation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r>
              <a:rPr lang="en-US" dirty="0">
                <a:hlinkClick r:id="rId2"/>
              </a:rPr>
              <a:t>https://github.com/devinsburke/CourseProject</a:t>
            </a:r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Enable Chrome developer mode</a:t>
            </a:r>
          </a:p>
          <a:p>
            <a:r>
              <a:rPr lang="en-US" dirty="0">
                <a:hlinkClick r:id="rId3"/>
              </a:rPr>
              <a:t>chrome://extensions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dirty="0"/>
              <a:t>Load unpacked extension and choose the ‘Chrome’ folder from the downloaded repository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1B2A9D-0BCF-4264-A65D-A11BE71DBC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Browse web articles using the Terse icon for summarization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6707DCE-BD52-4BC1-A2C7-045BA03F0C05}"/>
              </a:ext>
            </a:extLst>
          </p:cNvPr>
          <p:cNvSpPr txBox="1">
            <a:spLocks/>
          </p:cNvSpPr>
          <p:nvPr/>
        </p:nvSpPr>
        <p:spPr>
          <a:xfrm>
            <a:off x="5895244" y="5715984"/>
            <a:ext cx="6125305" cy="12807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spc="50" dirty="0"/>
              <a:t>View instructions video for demo of installation and usage process.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172328"/>
            <a:ext cx="4179570" cy="15247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361</TotalTime>
  <Words>256</Words>
  <Application>Microsoft Office PowerPoint</Application>
  <PresentationFormat>Widescreen</PresentationFormat>
  <Paragraphs>46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Office Theme</vt:lpstr>
      <vt:lpstr>Terse browser extension</vt:lpstr>
      <vt:lpstr>AGENDA</vt:lpstr>
      <vt:lpstr>INTRODUCTION &amp; GOALS</vt:lpstr>
      <vt:lpstr>Browser extension</vt:lpstr>
      <vt:lpstr>Algorithms &amp; techniques</vt:lpstr>
      <vt:lpstr>Summarization PERFORMANCE</vt:lpstr>
      <vt:lpstr>Installation process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Ray, Joshua</dc:creator>
  <cp:lastModifiedBy>Ray, Joshua</cp:lastModifiedBy>
  <cp:revision>13</cp:revision>
  <dcterms:created xsi:type="dcterms:W3CDTF">2021-12-04T17:32:37Z</dcterms:created>
  <dcterms:modified xsi:type="dcterms:W3CDTF">2021-12-04T23:33:49Z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